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0"/>
  </p:handoutMasterIdLst>
  <p:sldIdLst>
    <p:sldId id="256" r:id="rId2"/>
    <p:sldId id="277" r:id="rId3"/>
    <p:sldId id="264" r:id="rId4"/>
    <p:sldId id="258" r:id="rId5"/>
    <p:sldId id="294" r:id="rId6"/>
    <p:sldId id="295" r:id="rId7"/>
    <p:sldId id="266" r:id="rId8"/>
    <p:sldId id="296" r:id="rId9"/>
    <p:sldId id="270" r:id="rId10"/>
    <p:sldId id="274" r:id="rId11"/>
    <p:sldId id="269" r:id="rId12"/>
    <p:sldId id="298" r:id="rId13"/>
    <p:sldId id="299" r:id="rId14"/>
    <p:sldId id="300" r:id="rId15"/>
    <p:sldId id="301" r:id="rId16"/>
    <p:sldId id="303" r:id="rId17"/>
    <p:sldId id="302" r:id="rId18"/>
    <p:sldId id="304" r:id="rId19"/>
    <p:sldId id="305" r:id="rId20"/>
    <p:sldId id="306" r:id="rId21"/>
    <p:sldId id="307" r:id="rId22"/>
    <p:sldId id="308" r:id="rId23"/>
    <p:sldId id="309" r:id="rId24"/>
    <p:sldId id="278" r:id="rId25"/>
    <p:sldId id="311" r:id="rId26"/>
    <p:sldId id="312" r:id="rId27"/>
    <p:sldId id="314" r:id="rId28"/>
    <p:sldId id="310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267"/>
    <a:srgbClr val="1BA0C9"/>
    <a:srgbClr val="E73A1C"/>
    <a:srgbClr val="157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48" autoAdjust="0"/>
    <p:restoredTop sz="94231"/>
  </p:normalViewPr>
  <p:slideViewPr>
    <p:cSldViewPr snapToGrid="0">
      <p:cViewPr varScale="1">
        <p:scale>
          <a:sx n="56" d="100"/>
          <a:sy n="56" d="100"/>
        </p:scale>
        <p:origin x="192" y="5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4.png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36673610410364E-2"/>
          <c:y val="2.8571379364980953E-2"/>
          <c:w val="0.95607138572766559"/>
          <c:h val="0.93447946585521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99-455D-BC71-D34450FF2C8B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99-455D-BC71-D34450FF2C8B}"/>
              </c:ext>
            </c:extLst>
          </c:dPt>
          <c:cat>
            <c:strRef>
              <c:f>工作表1!$A$2:$A$5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99-455D-BC71-D34450FF2C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0817536"/>
        <c:axId val="134417792"/>
      </c:barChart>
      <c:catAx>
        <c:axId val="5081753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34417792"/>
        <c:crosses val="autoZero"/>
        <c:auto val="1"/>
        <c:lblAlgn val="ctr"/>
        <c:lblOffset val="100"/>
        <c:noMultiLvlLbl val="0"/>
      </c:catAx>
      <c:valAx>
        <c:axId val="134417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817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userShapes r:id="rId5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736673610410364E-2"/>
          <c:y val="2.8571379364980953E-2"/>
          <c:w val="0.95607138572766559"/>
          <c:h val="0.934479465855218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A55-4C91-AC44-A264346A823D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A55-4C91-AC44-A264346A823D}"/>
              </c:ext>
            </c:extLst>
          </c:dPt>
          <c:cat>
            <c:strRef>
              <c:f>工作表1!$A$2:$A$5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55-4C91-AC44-A264346A8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130121216"/>
        <c:axId val="134420672"/>
      </c:barChart>
      <c:catAx>
        <c:axId val="130121216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34420672"/>
        <c:crosses val="autoZero"/>
        <c:auto val="1"/>
        <c:lblAlgn val="ctr"/>
        <c:lblOffset val="100"/>
        <c:noMultiLvlLbl val="0"/>
      </c:catAx>
      <c:valAx>
        <c:axId val="134420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12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F81E-4775-B7C2-B5921583C110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F81E-4775-B7C2-B5921583C11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1E-4775-B7C2-B5921583C1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A809-407D-97E6-4751391E11FE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A809-407D-97E6-4751391E11F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09-407D-97E6-4751391E11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0.33641</cdr:x>
      <cdr:y>0.1988</cdr:y>
    </cdr:from>
    <cdr:to>
      <cdr:x>0.44438</cdr:x>
      <cdr:y>0.41076</cdr:y>
    </cdr:to>
    <cdr:sp macro="" textlink="">
      <cdr:nvSpPr>
        <cdr:cNvPr id="2" name="椭圆形标注 1"/>
        <cdr:cNvSpPr/>
      </cdr:nvSpPr>
      <cdr:spPr>
        <a:xfrm xmlns:a="http://schemas.openxmlformats.org/drawingml/2006/main">
          <a:off x="1946983" y="577158"/>
          <a:ext cx="624840" cy="615372"/>
        </a:xfrm>
        <a:prstGeom xmlns:a="http://schemas.openxmlformats.org/drawingml/2006/main" prst="wedgeEllipseCallout">
          <a:avLst>
            <a:gd name="adj1" fmla="val -2651"/>
            <a:gd name="adj2" fmla="val 65577"/>
          </a:avLst>
        </a:prstGeom>
        <a:solidFill xmlns:a="http://schemas.openxmlformats.org/drawingml/2006/main">
          <a:srgbClr val="1BA0C9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900" b="1" dirty="0"/>
            <a:t>用户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0.33641</cdr:x>
      <cdr:y>0.1988</cdr:y>
    </cdr:from>
    <cdr:to>
      <cdr:x>0.44438</cdr:x>
      <cdr:y>0.41076</cdr:y>
    </cdr:to>
    <cdr:sp macro="" textlink="">
      <cdr:nvSpPr>
        <cdr:cNvPr id="2" name="椭圆形标注 1"/>
        <cdr:cNvSpPr/>
      </cdr:nvSpPr>
      <cdr:spPr>
        <a:xfrm xmlns:a="http://schemas.openxmlformats.org/drawingml/2006/main">
          <a:off x="1946983" y="577158"/>
          <a:ext cx="624840" cy="615372"/>
        </a:xfrm>
        <a:prstGeom xmlns:a="http://schemas.openxmlformats.org/drawingml/2006/main" prst="wedgeEllipseCallout">
          <a:avLst>
            <a:gd name="adj1" fmla="val -2651"/>
            <a:gd name="adj2" fmla="val 65577"/>
          </a:avLst>
        </a:prstGeom>
        <a:solidFill xmlns:a="http://schemas.openxmlformats.org/drawingml/2006/main">
          <a:srgbClr val="1BA0C9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zh-CN" altLang="en-US" sz="600" b="1" dirty="0"/>
            <a:t>管理员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32554-1B9C-4777-9968-E297D0A885A3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22E4A-EEF8-472F-BB2E-CD7785939A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8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27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16170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22445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89136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752622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354839" y="632759"/>
            <a:ext cx="3482321" cy="46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750868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2020/8/9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53209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87565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48175" y="365125"/>
            <a:ext cx="3305175" cy="587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157E9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单击此处添加母版标题</a:t>
            </a:r>
          </a:p>
        </p:txBody>
      </p:sp>
    </p:spTree>
    <p:extLst>
      <p:ext uri="{BB962C8B-B14F-4D97-AF65-F5344CB8AC3E}">
        <p14:creationId xmlns:p14="http://schemas.microsoft.com/office/powerpoint/2010/main" val="332575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857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1"/>
            <a:ext cx="12192000" cy="68885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702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70031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17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87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77" r:id="rId4"/>
    <p:sldLayoutId id="2147483682" r:id="rId5"/>
    <p:sldLayoutId id="2147483678" r:id="rId6"/>
    <p:sldLayoutId id="2147483683" r:id="rId7"/>
    <p:sldLayoutId id="2147483684" r:id="rId8"/>
    <p:sldLayoutId id="2147483679" r:id="rId9"/>
    <p:sldLayoutId id="2147483685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280229" y="3973162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80229" y="4826248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327695" y="4056807"/>
            <a:ext cx="52629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4400" b="1" dirty="0">
                <a:solidFill>
                  <a:srgbClr val="157E9F"/>
                </a:solidFill>
              </a:rPr>
              <a:t>数字博物馆展览网站</a:t>
            </a:r>
          </a:p>
        </p:txBody>
      </p:sp>
      <p:sp>
        <p:nvSpPr>
          <p:cNvPr id="2" name="六边形 1"/>
          <p:cNvSpPr/>
          <p:nvPr/>
        </p:nvSpPr>
        <p:spPr>
          <a:xfrm rot="5400000">
            <a:off x="4945484" y="1679827"/>
            <a:ext cx="1821533" cy="1669318"/>
          </a:xfrm>
          <a:prstGeom prst="hexag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六边形 15"/>
          <p:cNvSpPr/>
          <p:nvPr/>
        </p:nvSpPr>
        <p:spPr>
          <a:xfrm rot="3044592">
            <a:off x="4901565" y="1654091"/>
            <a:ext cx="1909371" cy="1749816"/>
          </a:xfrm>
          <a:prstGeom prst="hexagon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076451" y="2052821"/>
            <a:ext cx="1999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WEB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7010251" y="144625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487656" y="251448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130562-8E12-8744-B287-8D57CCAC0F68}"/>
              </a:ext>
            </a:extLst>
          </p:cNvPr>
          <p:cNvSpPr txBox="1"/>
          <p:nvPr/>
        </p:nvSpPr>
        <p:spPr>
          <a:xfrm>
            <a:off x="3873864" y="5276088"/>
            <a:ext cx="4444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z="2400" b="1" dirty="0">
                <a:solidFill>
                  <a:srgbClr val="157E9F"/>
                </a:solidFill>
              </a:rPr>
              <a:t>Digital Museum Website</a:t>
            </a:r>
            <a:r>
              <a:rPr kumimoji="1" lang="zh-CN" altLang="en-US" sz="2400" b="1" dirty="0">
                <a:solidFill>
                  <a:srgbClr val="157E9F"/>
                </a:solidFill>
              </a:rPr>
              <a:t> </a:t>
            </a:r>
            <a:r>
              <a:rPr kumimoji="1" lang="en-US" altLang="zh-CN" sz="2400" b="1" dirty="0">
                <a:solidFill>
                  <a:srgbClr val="157E9F"/>
                </a:solidFill>
              </a:rPr>
              <a:t>Design</a:t>
            </a:r>
            <a:endParaRPr kumimoji="1" lang="en-US" sz="2400" b="1" dirty="0">
              <a:solidFill>
                <a:srgbClr val="157E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6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1301772"/>
            <a:ext cx="12207240" cy="5640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1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1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2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45939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595959"/>
                  </a:solidFill>
                  <a:latin typeface="Microsoft YaHei UI Light" charset="-122"/>
                  <a:ea typeface="Microsoft YaHei UI Light" charset="-122"/>
                </a:rPr>
                <a:t>不同角色的系统界面</a:t>
              </a:r>
            </a:p>
          </p:txBody>
        </p:sp>
      </p:grpSp>
      <p:sp>
        <p:nvSpPr>
          <p:cNvPr id="25" name="文本框 90"/>
          <p:cNvSpPr txBox="1">
            <a:spLocks noChangeArrowheads="1"/>
          </p:cNvSpPr>
          <p:nvPr/>
        </p:nvSpPr>
        <p:spPr bwMode="auto">
          <a:xfrm>
            <a:off x="2328742" y="4661692"/>
            <a:ext cx="2085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D5267"/>
                </a:solidFill>
                <a:latin typeface="Microsoft YaHei UI" charset="-122"/>
                <a:ea typeface="Microsoft YaHei UI" charset="-122"/>
              </a:rPr>
              <a:t>管理员</a:t>
            </a:r>
          </a:p>
        </p:txBody>
      </p:sp>
      <p:graphicFrame>
        <p:nvGraphicFramePr>
          <p:cNvPr id="2" name="图表 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7381530"/>
              </p:ext>
            </p:extLst>
          </p:nvPr>
        </p:nvGraphicFramePr>
        <p:xfrm>
          <a:off x="2124710" y="1968500"/>
          <a:ext cx="2501900" cy="257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90"/>
          <p:cNvSpPr txBox="1">
            <a:spLocks noChangeArrowheads="1"/>
          </p:cNvSpPr>
          <p:nvPr/>
        </p:nvSpPr>
        <p:spPr bwMode="auto">
          <a:xfrm>
            <a:off x="7320915" y="4688840"/>
            <a:ext cx="2438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rgbClr val="0D5267"/>
                </a:solidFill>
                <a:latin typeface="Microsoft YaHei UI" charset="-122"/>
                <a:ea typeface="Microsoft YaHei UI" charset="-122"/>
              </a:rPr>
              <a:t>普通用户</a:t>
            </a:r>
          </a:p>
        </p:txBody>
      </p:sp>
      <p:graphicFrame>
        <p:nvGraphicFramePr>
          <p:cNvPr id="30" name="图表 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780394"/>
              </p:ext>
            </p:extLst>
          </p:nvPr>
        </p:nvGraphicFramePr>
        <p:xfrm>
          <a:off x="7260590" y="1983740"/>
          <a:ext cx="2501900" cy="2576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2150704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" b="6158"/>
          <a:stretch/>
        </p:blipFill>
        <p:spPr>
          <a:xfrm>
            <a:off x="554842" y="1216159"/>
            <a:ext cx="10889013" cy="5169436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登录界面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6796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注册界面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"/>
          <a:stretch/>
        </p:blipFill>
        <p:spPr>
          <a:xfrm>
            <a:off x="1036320" y="1120929"/>
            <a:ext cx="9662160" cy="497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32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注册界面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9"/>
          <a:stretch/>
        </p:blipFill>
        <p:spPr>
          <a:xfrm>
            <a:off x="1066800" y="1172447"/>
            <a:ext cx="10058400" cy="4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9093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3590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总览信息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11487"/>
            <a:ext cx="10058400" cy="51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70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3590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添加项目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8"/>
          <a:stretch/>
        </p:blipFill>
        <p:spPr>
          <a:xfrm>
            <a:off x="1066800" y="1241211"/>
            <a:ext cx="10058400" cy="50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70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3590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添加项目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11487"/>
            <a:ext cx="10058400" cy="5320693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90244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3590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删除项目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1"/>
          <a:stretch/>
        </p:blipFill>
        <p:spPr>
          <a:xfrm>
            <a:off x="975359" y="1241212"/>
            <a:ext cx="10058400" cy="473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167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35908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修改项目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78" y="1094758"/>
            <a:ext cx="10058400" cy="534582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90244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34846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用户模式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选择城市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39" y="1208161"/>
            <a:ext cx="10058400" cy="5367916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5993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-76200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08756" y="806285"/>
            <a:ext cx="314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6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281067" y="3429682"/>
            <a:ext cx="899627" cy="70788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4000" b="1" dirty="0">
                <a:cs typeface="Segoe UI Light"/>
              </a:rPr>
              <a:t>1</a:t>
            </a:r>
            <a:endParaRPr kumimoji="1" lang="zh-CN" altLang="en-US" sz="1400" b="1" dirty="0">
              <a:cs typeface="Segoe UI Light"/>
            </a:endParaRPr>
          </a:p>
        </p:txBody>
      </p:sp>
      <p:sp>
        <p:nvSpPr>
          <p:cNvPr id="44" name="空心弧 43"/>
          <p:cNvSpPr/>
          <p:nvPr/>
        </p:nvSpPr>
        <p:spPr>
          <a:xfrm rot="16200000" flipV="1">
            <a:off x="5365332" y="2997568"/>
            <a:ext cx="1587364" cy="1587364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5" name="空心弧 44"/>
          <p:cNvSpPr/>
          <p:nvPr/>
        </p:nvSpPr>
        <p:spPr>
          <a:xfrm rot="16200000" flipV="1">
            <a:off x="5365332" y="2997568"/>
            <a:ext cx="1587364" cy="1587364"/>
          </a:xfrm>
          <a:prstGeom prst="blockArc">
            <a:avLst>
              <a:gd name="adj1" fmla="val 1535086"/>
              <a:gd name="adj2" fmla="val 13411"/>
              <a:gd name="adj3" fmla="val 4880"/>
            </a:avLst>
          </a:prstGeom>
          <a:solidFill>
            <a:srgbClr val="1BA0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09208" y="3429682"/>
            <a:ext cx="899627" cy="70788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4000" b="1" dirty="0">
                <a:cs typeface="Segoe UI Light"/>
              </a:rPr>
              <a:t>2</a:t>
            </a:r>
            <a:endParaRPr kumimoji="1" lang="zh-CN" altLang="en-US" sz="1400" b="1" dirty="0">
              <a:cs typeface="Segoe UI Light"/>
            </a:endParaRPr>
          </a:p>
        </p:txBody>
      </p:sp>
      <p:sp>
        <p:nvSpPr>
          <p:cNvPr id="47" name="空心弧 46"/>
          <p:cNvSpPr/>
          <p:nvPr/>
        </p:nvSpPr>
        <p:spPr>
          <a:xfrm rot="16200000" flipV="1">
            <a:off x="8793472" y="2997568"/>
            <a:ext cx="1587364" cy="1587364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8" name="空心弧 47"/>
          <p:cNvSpPr/>
          <p:nvPr/>
        </p:nvSpPr>
        <p:spPr>
          <a:xfrm rot="16200000" flipV="1">
            <a:off x="8793472" y="2997568"/>
            <a:ext cx="1587364" cy="1587364"/>
          </a:xfrm>
          <a:prstGeom prst="blockArc">
            <a:avLst>
              <a:gd name="adj1" fmla="val 5385050"/>
              <a:gd name="adj2" fmla="val 13411"/>
              <a:gd name="adj3" fmla="val 4880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37348" y="3429682"/>
            <a:ext cx="899627" cy="70788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kumimoji="1" lang="en-US" altLang="zh-CN" sz="4000" b="1" dirty="0">
                <a:cs typeface="Segoe UI Light"/>
              </a:rPr>
              <a:t>3</a:t>
            </a:r>
            <a:endParaRPr kumimoji="1" lang="zh-CN" altLang="en-US" sz="1400" b="1" dirty="0">
              <a:cs typeface="Segoe UI Ligh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105822" y="4724658"/>
            <a:ext cx="202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相关设计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5528330" y="4724658"/>
            <a:ext cx="202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981318" y="4724658"/>
            <a:ext cx="202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界面设计</a:t>
            </a:r>
          </a:p>
        </p:txBody>
      </p:sp>
      <p:sp>
        <p:nvSpPr>
          <p:cNvPr id="53" name="空心弧 52"/>
          <p:cNvSpPr/>
          <p:nvPr/>
        </p:nvSpPr>
        <p:spPr>
          <a:xfrm rot="16200000" flipV="1">
            <a:off x="1937198" y="2989943"/>
            <a:ext cx="1587364" cy="1587364"/>
          </a:xfrm>
          <a:prstGeom prst="blockArc">
            <a:avLst>
              <a:gd name="adj1" fmla="val 21323589"/>
              <a:gd name="adj2" fmla="val 21317703"/>
              <a:gd name="adj3" fmla="val 4728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3784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48332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用户模式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浏览城市信息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11487"/>
            <a:ext cx="10058400" cy="5353189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2938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607562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用户模式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浏览博物馆信息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34532"/>
            <a:ext cx="10058400" cy="5345825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169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607562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数据库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管理员和用户信息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28" y="1813559"/>
            <a:ext cx="4700219" cy="3663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69" y="1828798"/>
            <a:ext cx="4698465" cy="36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5402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组合 2"/>
          <p:cNvGrpSpPr>
            <a:grpSpLocks/>
          </p:cNvGrpSpPr>
          <p:nvPr/>
        </p:nvGrpSpPr>
        <p:grpSpPr bwMode="auto">
          <a:xfrm>
            <a:off x="388320" y="133137"/>
            <a:ext cx="5570519" cy="1108075"/>
            <a:chOff x="1092200" y="584200"/>
            <a:chExt cx="3854791" cy="1107996"/>
          </a:xfrm>
        </p:grpSpPr>
        <p:sp>
          <p:nvSpPr>
            <p:cNvPr id="58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03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59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博物馆展览网站界面设计</a:t>
              </a:r>
            </a:p>
          </p:txBody>
        </p:sp>
        <p:sp>
          <p:nvSpPr>
            <p:cNvPr id="60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34846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数据库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---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博物馆信息</a:t>
              </a:r>
            </a:p>
          </p:txBody>
        </p:sp>
      </p:grpSp>
      <p:sp>
        <p:nvSpPr>
          <p:cNvPr id="56" name="矩形 55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92" y="1390609"/>
            <a:ext cx="6240780" cy="485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5442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0" y="1078366"/>
            <a:ext cx="10058400" cy="5412451"/>
          </a:xfrm>
          <a:prstGeom prst="rect">
            <a:avLst/>
          </a:prstGeom>
        </p:spPr>
      </p:pic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388320" y="133137"/>
            <a:ext cx="5495052" cy="1107996"/>
            <a:chOff x="1092200" y="584200"/>
            <a:chExt cx="3802568" cy="1107917"/>
          </a:xfrm>
        </p:grpSpPr>
        <p:sp>
          <p:nvSpPr>
            <p:cNvPr id="7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/>
                  </a:solidFill>
                  <a:latin typeface="Bauhaus 93" pitchFamily="82" charset="0"/>
                </a:rPr>
                <a:t>GIF</a:t>
              </a:r>
              <a:endParaRPr lang="zh-CN" altLang="en-US" sz="66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8" name="文本框 4"/>
            <p:cNvSpPr txBox="1">
              <a:spLocks noChangeArrowheads="1"/>
            </p:cNvSpPr>
            <p:nvPr/>
          </p:nvSpPr>
          <p:spPr bwMode="auto">
            <a:xfrm>
              <a:off x="2045204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登录管理员模式</a:t>
              </a:r>
            </a:p>
          </p:txBody>
        </p:sp>
        <p:sp>
          <p:nvSpPr>
            <p:cNvPr id="9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783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4281071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388320" y="133137"/>
            <a:ext cx="5495052" cy="1107996"/>
            <a:chOff x="1092200" y="584200"/>
            <a:chExt cx="3802568" cy="1107917"/>
          </a:xfrm>
        </p:grpSpPr>
        <p:sp>
          <p:nvSpPr>
            <p:cNvPr id="7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/>
                  </a:solidFill>
                  <a:latin typeface="Bauhaus 93" pitchFamily="82" charset="0"/>
                </a:rPr>
                <a:t>GIF</a:t>
              </a:r>
              <a:endParaRPr lang="zh-CN" altLang="en-US" sz="66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8" name="文本框 4"/>
            <p:cNvSpPr txBox="1">
              <a:spLocks noChangeArrowheads="1"/>
            </p:cNvSpPr>
            <p:nvPr/>
          </p:nvSpPr>
          <p:spPr bwMode="auto">
            <a:xfrm>
              <a:off x="2045204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添加列表数据</a:t>
              </a:r>
            </a:p>
          </p:txBody>
        </p:sp>
        <p:sp>
          <p:nvSpPr>
            <p:cNvPr id="9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783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endParaRPr>
            </a:p>
          </p:txBody>
        </p:sp>
      </p:grpSp>
      <p:pic>
        <p:nvPicPr>
          <p:cNvPr id="1026" name="Picture 2" descr="G:\大三上学期\web开发技术\小组\GIF\2添加列表数据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9" y="1149692"/>
            <a:ext cx="9589148" cy="515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4758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388320" y="133137"/>
            <a:ext cx="5495052" cy="1107996"/>
            <a:chOff x="1092200" y="584200"/>
            <a:chExt cx="3802568" cy="1107917"/>
          </a:xfrm>
        </p:grpSpPr>
        <p:sp>
          <p:nvSpPr>
            <p:cNvPr id="7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/>
                  </a:solidFill>
                  <a:latin typeface="Bauhaus 93" pitchFamily="82" charset="0"/>
                </a:rPr>
                <a:t>GIF</a:t>
              </a:r>
              <a:endParaRPr lang="zh-CN" altLang="en-US" sz="66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8" name="文本框 4"/>
            <p:cNvSpPr txBox="1">
              <a:spLocks noChangeArrowheads="1"/>
            </p:cNvSpPr>
            <p:nvPr/>
          </p:nvSpPr>
          <p:spPr bwMode="auto">
            <a:xfrm>
              <a:off x="2045204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修改和删除列表数据</a:t>
              </a:r>
            </a:p>
          </p:txBody>
        </p:sp>
        <p:sp>
          <p:nvSpPr>
            <p:cNvPr id="9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783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endParaRPr>
            </a:p>
          </p:txBody>
        </p:sp>
      </p:grpSp>
      <p:pic>
        <p:nvPicPr>
          <p:cNvPr id="2050" name="Picture 2" descr="G:\大三上学期\web开发技术\小组\GIF\3修改和删除列表数据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2" y="1241133"/>
            <a:ext cx="9624360" cy="517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1047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"/>
          <p:cNvGrpSpPr>
            <a:grpSpLocks/>
          </p:cNvGrpSpPr>
          <p:nvPr/>
        </p:nvGrpSpPr>
        <p:grpSpPr bwMode="auto">
          <a:xfrm>
            <a:off x="388320" y="133137"/>
            <a:ext cx="5495052" cy="1107996"/>
            <a:chOff x="1092200" y="584200"/>
            <a:chExt cx="3802568" cy="1107917"/>
          </a:xfrm>
        </p:grpSpPr>
        <p:sp>
          <p:nvSpPr>
            <p:cNvPr id="7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/>
                  </a:solidFill>
                  <a:latin typeface="Bauhaus 93" pitchFamily="82" charset="0"/>
                </a:rPr>
                <a:t>GIF</a:t>
              </a:r>
              <a:endParaRPr lang="zh-CN" altLang="en-US" sz="6600" dirty="0">
                <a:solidFill>
                  <a:schemeClr val="bg1"/>
                </a:solidFill>
                <a:latin typeface="Bauhaus 93" pitchFamily="82" charset="0"/>
              </a:endParaRPr>
            </a:p>
          </p:txBody>
        </p:sp>
        <p:sp>
          <p:nvSpPr>
            <p:cNvPr id="8" name="文本框 4"/>
            <p:cNvSpPr txBox="1">
              <a:spLocks noChangeArrowheads="1"/>
            </p:cNvSpPr>
            <p:nvPr/>
          </p:nvSpPr>
          <p:spPr bwMode="auto">
            <a:xfrm>
              <a:off x="2045204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Microsoft JhengHei" pitchFamily="34" charset="-120"/>
                  <a:ea typeface="Microsoft JhengHei" pitchFamily="34" charset="-120"/>
                </a:rPr>
                <a:t>查看信息</a:t>
              </a:r>
            </a:p>
          </p:txBody>
        </p:sp>
        <p:sp>
          <p:nvSpPr>
            <p:cNvPr id="9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2783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2" y="1241133"/>
            <a:ext cx="10058400" cy="541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35904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-409575" y="409575"/>
            <a:ext cx="6858000" cy="603885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14700" y="260604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/>
                </a:solidFill>
              </a:rPr>
              <a:t>THAN</a:t>
            </a:r>
            <a:r>
              <a:rPr lang="en-US" altLang="zh-CN" sz="8800" dirty="0">
                <a:solidFill>
                  <a:srgbClr val="157E9F"/>
                </a:solidFill>
              </a:rPr>
              <a:t>K YOU</a:t>
            </a:r>
            <a:endParaRPr lang="zh-CN" altLang="en-US" sz="8800" dirty="0">
              <a:solidFill>
                <a:srgbClr val="157E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77474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200150" y="2000250"/>
            <a:ext cx="2781300" cy="0"/>
          </a:xfrm>
          <a:prstGeom prst="line">
            <a:avLst/>
          </a:prstGeom>
          <a:ln w="381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724400" y="2000250"/>
            <a:ext cx="2781300" cy="0"/>
          </a:xfrm>
          <a:prstGeom prst="line">
            <a:avLst/>
          </a:prstGeom>
          <a:ln w="381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8172450" y="2000250"/>
            <a:ext cx="2781300" cy="0"/>
          </a:xfrm>
          <a:prstGeom prst="line">
            <a:avLst/>
          </a:prstGeom>
          <a:ln w="38100">
            <a:solidFill>
              <a:srgbClr val="157E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8"/>
          <p:cNvSpPr txBox="1"/>
          <p:nvPr/>
        </p:nvSpPr>
        <p:spPr>
          <a:xfrm>
            <a:off x="1200150" y="2170675"/>
            <a:ext cx="278130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一种直译式脚本语言，是一种动态类型、弱类型、基于原型的语言，内置支持类型。它的解释器被称为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引擎，为浏览器的一部分，广泛用于客户端的脚本语言，最早是在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HTML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网页上使用，用来给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HTML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网页增加动态功能。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4724400" y="2246875"/>
            <a:ext cx="278130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是一个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模板库，用来从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JSON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数据中生成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HTML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字符串。与最初的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JavaScript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相比较，一些不太了解你的代码的人可以更容易地通过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EJS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模板代码看得懂你的代码。 让我们放松一下，一起来享受下令人激动的干净简洁的感觉。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171816" y="2246874"/>
            <a:ext cx="278130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CSS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不仅可以静态地修饰网页，还可以配合各种脚本语言动态地对网页各元素进行格式化。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CSS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能够对网页中元素位置的排版进行像素级精确控制，支持几乎所有的字体字号样式，拥有对网页对象和模型样式编辑的能力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。</a:t>
            </a:r>
          </a:p>
        </p:txBody>
      </p:sp>
      <p:sp>
        <p:nvSpPr>
          <p:cNvPr id="19" name="矩形 18"/>
          <p:cNvSpPr/>
          <p:nvPr/>
        </p:nvSpPr>
        <p:spPr>
          <a:xfrm>
            <a:off x="1257300" y="5466621"/>
            <a:ext cx="1993900" cy="34048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err="1"/>
              <a:t>Javascript</a:t>
            </a:r>
            <a:endParaRPr lang="zh-CN" altLang="en-US" sz="2000" b="1" dirty="0"/>
          </a:p>
        </p:txBody>
      </p:sp>
      <p:sp>
        <p:nvSpPr>
          <p:cNvPr id="2" name="燕尾形 1"/>
          <p:cNvSpPr/>
          <p:nvPr/>
        </p:nvSpPr>
        <p:spPr>
          <a:xfrm>
            <a:off x="1217613" y="1622993"/>
            <a:ext cx="177800" cy="337819"/>
          </a:xfrm>
          <a:prstGeom prst="chevr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1370013" y="1622993"/>
            <a:ext cx="177800" cy="337819"/>
          </a:xfrm>
          <a:prstGeom prst="chevron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燕尾形 21"/>
          <p:cNvSpPr/>
          <p:nvPr/>
        </p:nvSpPr>
        <p:spPr>
          <a:xfrm>
            <a:off x="1522413" y="1622993"/>
            <a:ext cx="177800" cy="337819"/>
          </a:xfrm>
          <a:prstGeom prst="chevron">
            <a:avLst/>
          </a:prstGeom>
          <a:solidFill>
            <a:srgbClr val="0D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4735513" y="1622993"/>
            <a:ext cx="177800" cy="337819"/>
          </a:xfrm>
          <a:prstGeom prst="chevr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887913" y="1622993"/>
            <a:ext cx="177800" cy="337819"/>
          </a:xfrm>
          <a:prstGeom prst="chevron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5040313" y="1622993"/>
            <a:ext cx="177800" cy="337819"/>
          </a:xfrm>
          <a:prstGeom prst="chevron">
            <a:avLst/>
          </a:prstGeom>
          <a:solidFill>
            <a:srgbClr val="0D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燕尾形 25"/>
          <p:cNvSpPr/>
          <p:nvPr/>
        </p:nvSpPr>
        <p:spPr>
          <a:xfrm>
            <a:off x="8221663" y="1622993"/>
            <a:ext cx="177800" cy="337819"/>
          </a:xfrm>
          <a:prstGeom prst="chevron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燕尾形 26"/>
          <p:cNvSpPr/>
          <p:nvPr/>
        </p:nvSpPr>
        <p:spPr>
          <a:xfrm>
            <a:off x="8374063" y="1622993"/>
            <a:ext cx="177800" cy="337819"/>
          </a:xfrm>
          <a:prstGeom prst="chevron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燕尾形 27"/>
          <p:cNvSpPr/>
          <p:nvPr/>
        </p:nvSpPr>
        <p:spPr>
          <a:xfrm>
            <a:off x="8526463" y="1622993"/>
            <a:ext cx="177800" cy="337819"/>
          </a:xfrm>
          <a:prstGeom prst="chevron">
            <a:avLst/>
          </a:prstGeom>
          <a:solidFill>
            <a:srgbClr val="0D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24413" y="5466621"/>
            <a:ext cx="1993900" cy="34048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EJS</a:t>
            </a:r>
            <a:endParaRPr lang="zh-CN" altLang="en-US" sz="2000" b="1" dirty="0"/>
          </a:p>
        </p:txBody>
      </p:sp>
      <p:sp>
        <p:nvSpPr>
          <p:cNvPr id="30" name="矩形 29"/>
          <p:cNvSpPr/>
          <p:nvPr/>
        </p:nvSpPr>
        <p:spPr>
          <a:xfrm>
            <a:off x="8221663" y="5466621"/>
            <a:ext cx="1993900" cy="340480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/>
              <a:t>CSS</a:t>
            </a:r>
            <a:endParaRPr lang="zh-CN" altLang="en-US" sz="2000" b="1" dirty="0"/>
          </a:p>
        </p:txBody>
      </p:sp>
      <p:grpSp>
        <p:nvGrpSpPr>
          <p:cNvPr id="21" name="组合 2"/>
          <p:cNvGrpSpPr>
            <a:grpSpLocks/>
          </p:cNvGrpSpPr>
          <p:nvPr/>
        </p:nvGrpSpPr>
        <p:grpSpPr bwMode="auto">
          <a:xfrm>
            <a:off x="388320" y="226242"/>
            <a:ext cx="5570519" cy="1108075"/>
            <a:chOff x="1092200" y="584200"/>
            <a:chExt cx="3854791" cy="1107996"/>
          </a:xfrm>
        </p:grpSpPr>
        <p:sp>
          <p:nvSpPr>
            <p:cNvPr id="31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01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32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博物馆展览网站相关技术</a:t>
              </a:r>
            </a:p>
          </p:txBody>
        </p:sp>
        <p:sp>
          <p:nvSpPr>
            <p:cNvPr id="33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740335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595959"/>
                  </a:solidFill>
                  <a:latin typeface="Microsoft JhengHei" pitchFamily="34" charset="-120"/>
                  <a:ea typeface="Microsoft JhengHei" pitchFamily="34" charset="-120"/>
                </a:rPr>
                <a:t>相关技术</a:t>
              </a:r>
              <a:endParaRPr lang="zh-CN" altLang="en-US" sz="1400" dirty="0">
                <a:solidFill>
                  <a:srgbClr val="00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6533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1"/>
            <a:ext cx="5561351" cy="6899639"/>
            <a:chOff x="0" y="-1"/>
            <a:chExt cx="5561351" cy="6899639"/>
          </a:xfrm>
        </p:grpSpPr>
        <p:sp>
          <p:nvSpPr>
            <p:cNvPr id="6" name="矩形 5"/>
            <p:cNvSpPr/>
            <p:nvPr/>
          </p:nvSpPr>
          <p:spPr>
            <a:xfrm>
              <a:off x="0" y="-1"/>
              <a:ext cx="5561351" cy="6858002"/>
            </a:xfrm>
            <a:prstGeom prst="rect">
              <a:avLst/>
            </a:prstGeom>
            <a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r="-119980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-1"/>
              <a:ext cx="5561351" cy="6899639"/>
            </a:xfrm>
            <a:prstGeom prst="rect">
              <a:avLst/>
            </a:prstGeom>
            <a:solidFill>
              <a:srgbClr val="157E9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18"/>
          <p:cNvSpPr txBox="1"/>
          <p:nvPr/>
        </p:nvSpPr>
        <p:spPr>
          <a:xfrm>
            <a:off x="6475752" y="2037325"/>
            <a:ext cx="4242216" cy="333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JSON(JavaScript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Notation, JS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对象标记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是一种轻量级的数据交换格式。它基于 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ECMAScript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(w3c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制定的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的一个子集，采用完全独立于编程语言的文本格式来存储和表示数据。简洁和清晰的层次结构使得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JSON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成为理想的数据交换语言。 易于人阅读和编写，同时也易于机器解析和生成，并有效地提升网络传输效率。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itchFamily="2" charset="-79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5752" y="1020223"/>
            <a:ext cx="3181508" cy="651021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JSON</a:t>
            </a:r>
            <a:endParaRPr lang="zh-CN" altLang="en-US" sz="4000" b="1" dirty="0"/>
          </a:p>
        </p:txBody>
      </p:sp>
      <p:grpSp>
        <p:nvGrpSpPr>
          <p:cNvPr id="25" name="组合 2"/>
          <p:cNvGrpSpPr>
            <a:grpSpLocks/>
          </p:cNvGrpSpPr>
          <p:nvPr/>
        </p:nvGrpSpPr>
        <p:grpSpPr bwMode="auto">
          <a:xfrm>
            <a:off x="22560" y="2710362"/>
            <a:ext cx="5570519" cy="1108075"/>
            <a:chOff x="1092200" y="584200"/>
            <a:chExt cx="3854791" cy="1107996"/>
          </a:xfrm>
        </p:grpSpPr>
        <p:sp>
          <p:nvSpPr>
            <p:cNvPr id="26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Bauhaus 93" pitchFamily="82" charset="0"/>
                </a:rPr>
                <a:t>01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Bauhaus 93" pitchFamily="82" charset="0"/>
              </a:endParaRPr>
            </a:p>
          </p:txBody>
        </p:sp>
        <p:sp>
          <p:nvSpPr>
            <p:cNvPr id="27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博物馆展览网站相关技术</a:t>
              </a:r>
            </a:p>
          </p:txBody>
        </p:sp>
        <p:sp>
          <p:nvSpPr>
            <p:cNvPr id="28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相关技术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65483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1"/>
            <a:ext cx="5561351" cy="6899639"/>
            <a:chOff x="0" y="-1"/>
            <a:chExt cx="5561351" cy="6899639"/>
          </a:xfrm>
        </p:grpSpPr>
        <p:sp>
          <p:nvSpPr>
            <p:cNvPr id="6" name="矩形 5"/>
            <p:cNvSpPr/>
            <p:nvPr/>
          </p:nvSpPr>
          <p:spPr>
            <a:xfrm>
              <a:off x="0" y="-1"/>
              <a:ext cx="5561351" cy="6858002"/>
            </a:xfrm>
            <a:prstGeom prst="rect">
              <a:avLst/>
            </a:prstGeom>
            <a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r="-119980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-1"/>
              <a:ext cx="5561351" cy="6899639"/>
            </a:xfrm>
            <a:prstGeom prst="rect">
              <a:avLst/>
            </a:prstGeom>
            <a:solidFill>
              <a:srgbClr val="157E9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18"/>
          <p:cNvSpPr txBox="1"/>
          <p:nvPr/>
        </p:nvSpPr>
        <p:spPr>
          <a:xfrm>
            <a:off x="6475752" y="1991605"/>
            <a:ext cx="4242216" cy="4023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MySQL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是一种关系数据库管理系统，关系数据库将数据保存在不同的表中，而不是将所有数据放在一个大仓库内，这样就增加了速度并提高了灵活性。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MySQL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所使用的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语言是用于访问数据库的最常用标准化语言。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软件采用了双授权政策，分为社区版和商业版，由于其体积小、速度快、总体拥有成本低，尤其是开放源码一特点，一般中小型网站的开发都选择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作为网站数据库。</a:t>
            </a:r>
          </a:p>
        </p:txBody>
      </p:sp>
      <p:sp>
        <p:nvSpPr>
          <p:cNvPr id="23" name="矩形 22"/>
          <p:cNvSpPr/>
          <p:nvPr/>
        </p:nvSpPr>
        <p:spPr>
          <a:xfrm>
            <a:off x="6475752" y="1020223"/>
            <a:ext cx="3181508" cy="651021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MYSQL</a:t>
            </a:r>
            <a:endParaRPr lang="zh-CN" altLang="en-US" sz="4000" b="1" dirty="0"/>
          </a:p>
        </p:txBody>
      </p:sp>
      <p:grpSp>
        <p:nvGrpSpPr>
          <p:cNvPr id="25" name="组合 2"/>
          <p:cNvGrpSpPr>
            <a:grpSpLocks/>
          </p:cNvGrpSpPr>
          <p:nvPr/>
        </p:nvGrpSpPr>
        <p:grpSpPr bwMode="auto">
          <a:xfrm>
            <a:off x="22560" y="2710362"/>
            <a:ext cx="5570519" cy="1108075"/>
            <a:chOff x="1092200" y="584200"/>
            <a:chExt cx="3854791" cy="1107996"/>
          </a:xfrm>
        </p:grpSpPr>
        <p:sp>
          <p:nvSpPr>
            <p:cNvPr id="26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Bauhaus 93" pitchFamily="82" charset="0"/>
                </a:rPr>
                <a:t>01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Bauhaus 93" pitchFamily="82" charset="0"/>
              </a:endParaRPr>
            </a:p>
          </p:txBody>
        </p:sp>
        <p:sp>
          <p:nvSpPr>
            <p:cNvPr id="27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博物馆展览网站相关技术</a:t>
              </a:r>
            </a:p>
          </p:txBody>
        </p:sp>
        <p:sp>
          <p:nvSpPr>
            <p:cNvPr id="28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使用软件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997057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-1"/>
            <a:ext cx="5561351" cy="6899639"/>
            <a:chOff x="0" y="-1"/>
            <a:chExt cx="5561351" cy="6899639"/>
          </a:xfrm>
        </p:grpSpPr>
        <p:sp>
          <p:nvSpPr>
            <p:cNvPr id="6" name="矩形 5"/>
            <p:cNvSpPr/>
            <p:nvPr/>
          </p:nvSpPr>
          <p:spPr>
            <a:xfrm>
              <a:off x="0" y="-1"/>
              <a:ext cx="5561351" cy="6858002"/>
            </a:xfrm>
            <a:prstGeom prst="rect">
              <a:avLst/>
            </a:prstGeom>
            <a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r="-119980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-1"/>
              <a:ext cx="5561351" cy="6899639"/>
            </a:xfrm>
            <a:prstGeom prst="rect">
              <a:avLst/>
            </a:prstGeom>
            <a:solidFill>
              <a:srgbClr val="157E9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TextBox 18"/>
          <p:cNvSpPr txBox="1"/>
          <p:nvPr/>
        </p:nvSpPr>
        <p:spPr>
          <a:xfrm>
            <a:off x="6475752" y="2067805"/>
            <a:ext cx="4242216" cy="423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475752" y="1020223"/>
            <a:ext cx="3181508" cy="651021"/>
          </a:xfrm>
          <a:prstGeom prst="rect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/>
              <a:t>VS CODE</a:t>
            </a:r>
            <a:endParaRPr lang="zh-CN" altLang="en-US" sz="4000" b="1" dirty="0"/>
          </a:p>
        </p:txBody>
      </p:sp>
      <p:grpSp>
        <p:nvGrpSpPr>
          <p:cNvPr id="25" name="组合 2"/>
          <p:cNvGrpSpPr>
            <a:grpSpLocks/>
          </p:cNvGrpSpPr>
          <p:nvPr/>
        </p:nvGrpSpPr>
        <p:grpSpPr bwMode="auto">
          <a:xfrm>
            <a:off x="22560" y="2710362"/>
            <a:ext cx="5570519" cy="1108075"/>
            <a:chOff x="1092200" y="584200"/>
            <a:chExt cx="3854791" cy="1107996"/>
          </a:xfrm>
        </p:grpSpPr>
        <p:sp>
          <p:nvSpPr>
            <p:cNvPr id="26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Bauhaus 93" pitchFamily="82" charset="0"/>
                </a:rPr>
                <a:t>01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Bauhaus 93" pitchFamily="82" charset="0"/>
              </a:endParaRPr>
            </a:p>
          </p:txBody>
        </p:sp>
        <p:sp>
          <p:nvSpPr>
            <p:cNvPr id="27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>
                      <a:lumMod val="8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博物馆展览网站相关技术</a:t>
              </a:r>
            </a:p>
          </p:txBody>
        </p:sp>
        <p:sp>
          <p:nvSpPr>
            <p:cNvPr id="28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75000"/>
                    </a:schemeClr>
                  </a:solidFill>
                  <a:latin typeface="Microsoft JhengHei" pitchFamily="34" charset="-120"/>
                  <a:ea typeface="Microsoft JhengHei" pitchFamily="34" charset="-120"/>
                </a:rPr>
                <a:t>使用软件</a:t>
              </a:r>
              <a:endParaRPr lang="zh-CN" altLang="en-US" sz="1400" dirty="0">
                <a:solidFill>
                  <a:schemeClr val="bg1">
                    <a:lumMod val="75000"/>
                  </a:schemeClr>
                </a:solidFill>
                <a:latin typeface="Calibri" pitchFamily="34" charset="0"/>
              </a:endParaRPr>
            </a:p>
          </p:txBody>
        </p:sp>
      </p:grpSp>
      <p:sp>
        <p:nvSpPr>
          <p:cNvPr id="11" name="TextBox 18"/>
          <p:cNvSpPr txBox="1"/>
          <p:nvPr/>
        </p:nvSpPr>
        <p:spPr>
          <a:xfrm>
            <a:off x="6475752" y="2006845"/>
            <a:ext cx="4242216" cy="4383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Microsoft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开发者大会上正式宣布了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 Studio Code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项目：一个运行于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 OS 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之上的，针对于编写现代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和云应用的跨平台源代码编辑器。该编辑器也集成了所有一款现代编辑器所应该具备的特性，包括语法高亮（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syntax high lighting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），可定制的热键绑定（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customizable keyboard bindings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），括号匹配（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bracket matching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）以及代码片段收集（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snippets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）。这款编辑器也拥有对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Git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的开箱即用的支持。</a:t>
            </a:r>
          </a:p>
        </p:txBody>
      </p:sp>
    </p:spTree>
    <p:extLst>
      <p:ext uri="{BB962C8B-B14F-4D97-AF65-F5344CB8AC3E}">
        <p14:creationId xmlns:p14="http://schemas.microsoft.com/office/powerpoint/2010/main" val="198064606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290456483"/>
              </p:ext>
            </p:extLst>
          </p:nvPr>
        </p:nvGraphicFramePr>
        <p:xfrm>
          <a:off x="445697" y="4069080"/>
          <a:ext cx="5787464" cy="2903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椭圆形标注 8"/>
          <p:cNvSpPr/>
          <p:nvPr/>
        </p:nvSpPr>
        <p:spPr>
          <a:xfrm>
            <a:off x="708660" y="3032760"/>
            <a:ext cx="1257300" cy="1238250"/>
          </a:xfrm>
          <a:prstGeom prst="wedgeEllipseCallout">
            <a:avLst>
              <a:gd name="adj1" fmla="val -2651"/>
              <a:gd name="adj2" fmla="val 65577"/>
            </a:avLst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管理员</a:t>
            </a:r>
          </a:p>
        </p:txBody>
      </p:sp>
      <p:grpSp>
        <p:nvGrpSpPr>
          <p:cNvPr id="44" name="组合 2"/>
          <p:cNvGrpSpPr>
            <a:grpSpLocks/>
          </p:cNvGrpSpPr>
          <p:nvPr/>
        </p:nvGrpSpPr>
        <p:grpSpPr bwMode="auto">
          <a:xfrm>
            <a:off x="388320" y="226242"/>
            <a:ext cx="5570519" cy="1108075"/>
            <a:chOff x="1092200" y="584200"/>
            <a:chExt cx="3854791" cy="1107996"/>
          </a:xfrm>
        </p:grpSpPr>
        <p:sp>
          <p:nvSpPr>
            <p:cNvPr id="45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02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46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博物馆展览网站功能设计</a:t>
              </a:r>
            </a:p>
          </p:txBody>
        </p:sp>
        <p:sp>
          <p:nvSpPr>
            <p:cNvPr id="47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762861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功能模块介绍</a:t>
              </a:r>
              <a:r>
                <a:rPr lang="en-US" altLang="zh-CN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——</a:t>
              </a:r>
              <a:r>
                <a:rPr lang="zh-CN" altLang="en-US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管理员模式</a:t>
              </a:r>
              <a:endParaRPr lang="zh-CN" altLang="en-US" sz="1400" dirty="0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48" name="文本框 4"/>
          <p:cNvSpPr txBox="1"/>
          <p:nvPr/>
        </p:nvSpPr>
        <p:spPr>
          <a:xfrm>
            <a:off x="906463" y="1627505"/>
            <a:ext cx="9988550" cy="107721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457200">
              <a:defRPr/>
            </a:pPr>
            <a:r>
              <a:rPr lang="zh-CN" altLang="en-US" sz="3200" dirty="0">
                <a:latin typeface="+mn-ea"/>
                <a:ea typeface="+mn-ea"/>
              </a:rPr>
              <a:t> </a:t>
            </a:r>
            <a:r>
              <a:rPr lang="zh-CN" altLang="en-US" sz="2800" dirty="0">
                <a:solidFill>
                  <a:schemeClr val="tx2"/>
                </a:solidFill>
                <a:latin typeface="+mn-ea"/>
                <a:ea typeface="+mn-ea"/>
              </a:rPr>
              <a:t>管理员模式包括博物馆信息的总览、添加、修改和删除。</a:t>
            </a:r>
            <a:endParaRPr lang="zh-CN" altLang="en-US" sz="32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defRPr/>
            </a:pPr>
            <a:endParaRPr lang="zh-CN" altLang="en-US" sz="3200" dirty="0">
              <a:latin typeface="Arial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944938" y="4241483"/>
            <a:ext cx="1744662" cy="557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管理员</a:t>
            </a:r>
          </a:p>
        </p:txBody>
      </p:sp>
      <p:sp>
        <p:nvSpPr>
          <p:cNvPr id="50" name="矩形 49"/>
          <p:cNvSpPr/>
          <p:nvPr/>
        </p:nvSpPr>
        <p:spPr>
          <a:xfrm>
            <a:off x="6684963" y="5724208"/>
            <a:ext cx="2497137" cy="557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删除项目</a:t>
            </a:r>
          </a:p>
        </p:txBody>
      </p:sp>
      <p:sp>
        <p:nvSpPr>
          <p:cNvPr id="51" name="矩形 50"/>
          <p:cNvSpPr/>
          <p:nvPr/>
        </p:nvSpPr>
        <p:spPr>
          <a:xfrm>
            <a:off x="6684963" y="4766945"/>
            <a:ext cx="2497137" cy="557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修改项目</a:t>
            </a:r>
          </a:p>
        </p:txBody>
      </p:sp>
      <p:sp>
        <p:nvSpPr>
          <p:cNvPr id="52" name="矩形 51"/>
          <p:cNvSpPr/>
          <p:nvPr/>
        </p:nvSpPr>
        <p:spPr>
          <a:xfrm>
            <a:off x="6684963" y="3676333"/>
            <a:ext cx="2497137" cy="555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添加项目</a:t>
            </a:r>
          </a:p>
        </p:txBody>
      </p:sp>
      <p:sp>
        <p:nvSpPr>
          <p:cNvPr id="53" name="矩形 52"/>
          <p:cNvSpPr/>
          <p:nvPr/>
        </p:nvSpPr>
        <p:spPr>
          <a:xfrm>
            <a:off x="6684963" y="2792095"/>
            <a:ext cx="2497137" cy="557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总览信息</a:t>
            </a: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6221413" y="3069908"/>
            <a:ext cx="14287" cy="2957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235700" y="3069908"/>
            <a:ext cx="4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221413" y="6027420"/>
            <a:ext cx="46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6235700" y="3976370"/>
            <a:ext cx="4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6221413" y="5044758"/>
            <a:ext cx="46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49" idx="3"/>
          </p:cNvCxnSpPr>
          <p:nvPr/>
        </p:nvCxnSpPr>
        <p:spPr>
          <a:xfrm flipV="1">
            <a:off x="5689600" y="4519295"/>
            <a:ext cx="54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36965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011554679"/>
              </p:ext>
            </p:extLst>
          </p:nvPr>
        </p:nvGraphicFramePr>
        <p:xfrm>
          <a:off x="445697" y="4069080"/>
          <a:ext cx="5787464" cy="2903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椭圆形标注 8"/>
          <p:cNvSpPr/>
          <p:nvPr/>
        </p:nvSpPr>
        <p:spPr>
          <a:xfrm>
            <a:off x="708660" y="3032760"/>
            <a:ext cx="1257300" cy="1238250"/>
          </a:xfrm>
          <a:prstGeom prst="wedgeEllipseCallout">
            <a:avLst>
              <a:gd name="adj1" fmla="val -2651"/>
              <a:gd name="adj2" fmla="val 65577"/>
            </a:avLst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用户</a:t>
            </a:r>
          </a:p>
        </p:txBody>
      </p:sp>
      <p:grpSp>
        <p:nvGrpSpPr>
          <p:cNvPr id="44" name="组合 2"/>
          <p:cNvGrpSpPr>
            <a:grpSpLocks/>
          </p:cNvGrpSpPr>
          <p:nvPr/>
        </p:nvGrpSpPr>
        <p:grpSpPr bwMode="auto">
          <a:xfrm>
            <a:off x="388320" y="226242"/>
            <a:ext cx="5570519" cy="1108075"/>
            <a:chOff x="1092200" y="584200"/>
            <a:chExt cx="3854791" cy="1107996"/>
          </a:xfrm>
        </p:grpSpPr>
        <p:sp>
          <p:nvSpPr>
            <p:cNvPr id="45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02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46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博物馆展览网站功能设计</a:t>
              </a:r>
            </a:p>
          </p:txBody>
        </p:sp>
        <p:sp>
          <p:nvSpPr>
            <p:cNvPr id="47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1638622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功能模块介绍</a:t>
              </a:r>
              <a:r>
                <a:rPr lang="en-US" altLang="zh-CN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——</a:t>
              </a:r>
              <a:r>
                <a:rPr lang="zh-CN" altLang="en-US" sz="1400" dirty="0">
                  <a:solidFill>
                    <a:srgbClr val="767171"/>
                  </a:solidFill>
                  <a:latin typeface="Microsoft JhengHei" pitchFamily="34" charset="-120"/>
                  <a:ea typeface="Microsoft JhengHei" pitchFamily="34" charset="-120"/>
                </a:rPr>
                <a:t>用户模式</a:t>
              </a:r>
              <a:endParaRPr lang="zh-CN" altLang="en-US" sz="1400" dirty="0">
                <a:solidFill>
                  <a:srgbClr val="767171"/>
                </a:solidFill>
                <a:latin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82613" y="1776413"/>
            <a:ext cx="10694987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dirty="0">
                <a:latin typeface="+mn-ea"/>
                <a:ea typeface="+mn-ea"/>
              </a:rPr>
              <a:t>    </a:t>
            </a:r>
            <a:r>
              <a:rPr lang="zh-CN" altLang="en-US" sz="3200" dirty="0">
                <a:solidFill>
                  <a:schemeClr val="tx2"/>
                </a:solidFill>
                <a:latin typeface="+mn-ea"/>
                <a:ea typeface="+mn-ea"/>
              </a:rPr>
              <a:t>用户模式的主要功能</a:t>
            </a:r>
            <a:r>
              <a:rPr lang="zh-CN" altLang="en-US" sz="3200" dirty="0">
                <a:solidFill>
                  <a:schemeClr val="tx2"/>
                </a:solidFill>
                <a:latin typeface="+mn-ea"/>
              </a:rPr>
              <a:t>是浏览博物馆的基本信息</a:t>
            </a:r>
            <a:r>
              <a:rPr lang="zh-CN" altLang="en-US" sz="3200" dirty="0">
                <a:solidFill>
                  <a:schemeClr val="tx2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0" name="矩形 9"/>
          <p:cNvSpPr/>
          <p:nvPr/>
        </p:nvSpPr>
        <p:spPr>
          <a:xfrm>
            <a:off x="3914458" y="4287203"/>
            <a:ext cx="1744662" cy="557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用户模式</a:t>
            </a:r>
          </a:p>
        </p:txBody>
      </p:sp>
      <p:sp>
        <p:nvSpPr>
          <p:cNvPr id="11" name="矩形 10"/>
          <p:cNvSpPr/>
          <p:nvPr/>
        </p:nvSpPr>
        <p:spPr>
          <a:xfrm>
            <a:off x="7111683" y="5796915"/>
            <a:ext cx="2497137" cy="555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简介</a:t>
            </a:r>
          </a:p>
        </p:txBody>
      </p:sp>
      <p:sp>
        <p:nvSpPr>
          <p:cNvPr id="12" name="矩形 11"/>
          <p:cNvSpPr/>
          <p:nvPr/>
        </p:nvSpPr>
        <p:spPr>
          <a:xfrm>
            <a:off x="7111683" y="5200015"/>
            <a:ext cx="2497137" cy="557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图片</a:t>
            </a:r>
          </a:p>
        </p:txBody>
      </p:sp>
      <p:sp>
        <p:nvSpPr>
          <p:cNvPr id="13" name="矩形 12"/>
          <p:cNvSpPr/>
          <p:nvPr/>
        </p:nvSpPr>
        <p:spPr>
          <a:xfrm>
            <a:off x="7111683" y="3377565"/>
            <a:ext cx="2497137" cy="555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所需费用</a:t>
            </a:r>
          </a:p>
        </p:txBody>
      </p:sp>
      <p:sp>
        <p:nvSpPr>
          <p:cNvPr id="14" name="矩形 13"/>
          <p:cNvSpPr/>
          <p:nvPr/>
        </p:nvSpPr>
        <p:spPr>
          <a:xfrm>
            <a:off x="7111683" y="2771140"/>
            <a:ext cx="2497137" cy="557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馆名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6648133" y="3115628"/>
            <a:ext cx="14287" cy="2957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662420" y="3115628"/>
            <a:ext cx="4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648133" y="6073140"/>
            <a:ext cx="46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662420" y="3726815"/>
            <a:ext cx="4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648133" y="5452428"/>
            <a:ext cx="46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0" idx="3"/>
          </p:cNvCxnSpPr>
          <p:nvPr/>
        </p:nvCxnSpPr>
        <p:spPr>
          <a:xfrm flipV="1">
            <a:off x="5659120" y="4565015"/>
            <a:ext cx="99536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648133" y="4287203"/>
            <a:ext cx="46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662420" y="4844415"/>
            <a:ext cx="449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111683" y="3987165"/>
            <a:ext cx="2497137" cy="5556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所在地点</a:t>
            </a:r>
          </a:p>
        </p:txBody>
      </p:sp>
      <p:sp>
        <p:nvSpPr>
          <p:cNvPr id="24" name="矩形 23"/>
          <p:cNvSpPr/>
          <p:nvPr/>
        </p:nvSpPr>
        <p:spPr>
          <a:xfrm>
            <a:off x="7111682" y="4604703"/>
            <a:ext cx="2497137" cy="557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dirty="0">
                <a:solidFill>
                  <a:schemeClr val="tx2"/>
                </a:solidFill>
              </a:rPr>
              <a:t>开放时间</a:t>
            </a:r>
          </a:p>
        </p:txBody>
      </p:sp>
    </p:spTree>
    <p:extLst>
      <p:ext uri="{BB962C8B-B14F-4D97-AF65-F5344CB8AC3E}">
        <p14:creationId xmlns:p14="http://schemas.microsoft.com/office/powerpoint/2010/main" val="41423338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0" y="6385594"/>
            <a:ext cx="12192000" cy="472406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>
            <a:endCxn id="20" idx="0"/>
          </p:cNvCxnSpPr>
          <p:nvPr/>
        </p:nvCxnSpPr>
        <p:spPr>
          <a:xfrm>
            <a:off x="3087688" y="1941195"/>
            <a:ext cx="14287" cy="696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576513" y="2638108"/>
            <a:ext cx="1050925" cy="34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登陆</a:t>
            </a:r>
          </a:p>
        </p:txBody>
      </p:sp>
      <p:cxnSp>
        <p:nvCxnSpPr>
          <p:cNvPr id="23" name="肘形连接符 22"/>
          <p:cNvCxnSpPr>
            <a:stCxn id="20" idx="2"/>
          </p:cNvCxnSpPr>
          <p:nvPr/>
        </p:nvCxnSpPr>
        <p:spPr>
          <a:xfrm rot="5400000">
            <a:off x="2945606" y="3135789"/>
            <a:ext cx="312738" cy="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菱形 23"/>
          <p:cNvSpPr/>
          <p:nvPr/>
        </p:nvSpPr>
        <p:spPr>
          <a:xfrm>
            <a:off x="2282825" y="3292158"/>
            <a:ext cx="1638300" cy="492125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1" name="TextBox 11"/>
          <p:cNvSpPr txBox="1">
            <a:spLocks noChangeArrowheads="1"/>
          </p:cNvSpPr>
          <p:nvPr/>
        </p:nvSpPr>
        <p:spPr bwMode="auto">
          <a:xfrm>
            <a:off x="2282825" y="3354070"/>
            <a:ext cx="1609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信息是否存在</a:t>
            </a:r>
          </a:p>
        </p:txBody>
      </p:sp>
      <p:cxnSp>
        <p:nvCxnSpPr>
          <p:cNvPr id="32" name="直接箭头连接符 31"/>
          <p:cNvCxnSpPr>
            <a:stCxn id="24" idx="2"/>
          </p:cNvCxnSpPr>
          <p:nvPr/>
        </p:nvCxnSpPr>
        <p:spPr>
          <a:xfrm flipH="1">
            <a:off x="3101975" y="3784283"/>
            <a:ext cx="0" cy="3000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427288" y="4943158"/>
            <a:ext cx="1317625" cy="3825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成功登陆</a:t>
            </a:r>
          </a:p>
        </p:txBody>
      </p:sp>
      <p:cxnSp>
        <p:nvCxnSpPr>
          <p:cNvPr id="34" name="肘形连接符 33"/>
          <p:cNvCxnSpPr>
            <a:stCxn id="31" idx="1"/>
          </p:cNvCxnSpPr>
          <p:nvPr/>
        </p:nvCxnSpPr>
        <p:spPr>
          <a:xfrm rot="10800000">
            <a:off x="1825625" y="2979420"/>
            <a:ext cx="457200" cy="558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344613" y="2638108"/>
            <a:ext cx="962025" cy="34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注册</a:t>
            </a:r>
          </a:p>
        </p:txBody>
      </p:sp>
      <p:cxnSp>
        <p:nvCxnSpPr>
          <p:cNvPr id="36" name="肘形连接符 35"/>
          <p:cNvCxnSpPr>
            <a:stCxn id="35" idx="0"/>
          </p:cNvCxnSpPr>
          <p:nvPr/>
        </p:nvCxnSpPr>
        <p:spPr>
          <a:xfrm rot="5400000" flipH="1" flipV="1">
            <a:off x="2286000" y="1828483"/>
            <a:ext cx="349250" cy="1270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5840"/>
          <p:cNvSpPr txBox="1">
            <a:spLocks noChangeArrowheads="1"/>
          </p:cNvSpPr>
          <p:nvPr/>
        </p:nvSpPr>
        <p:spPr bwMode="auto">
          <a:xfrm>
            <a:off x="3155950" y="3782695"/>
            <a:ext cx="347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Y</a:t>
            </a:r>
            <a:endParaRPr lang="zh-CN" altLang="en-US"/>
          </a:p>
        </p:txBody>
      </p:sp>
      <p:sp>
        <p:nvSpPr>
          <p:cNvPr id="38" name="TextBox 35"/>
          <p:cNvSpPr txBox="1">
            <a:spLocks noChangeArrowheads="1"/>
          </p:cNvSpPr>
          <p:nvPr/>
        </p:nvSpPr>
        <p:spPr bwMode="auto">
          <a:xfrm>
            <a:off x="1879600" y="3168333"/>
            <a:ext cx="349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N</a:t>
            </a:r>
            <a:endParaRPr lang="zh-CN" altLang="en-US"/>
          </a:p>
        </p:txBody>
      </p:sp>
      <p:cxnSp>
        <p:nvCxnSpPr>
          <p:cNvPr id="39" name="直接箭头连接符 38"/>
          <p:cNvCxnSpPr>
            <a:stCxn id="68" idx="2"/>
            <a:endCxn id="33" idx="0"/>
          </p:cNvCxnSpPr>
          <p:nvPr/>
        </p:nvCxnSpPr>
        <p:spPr>
          <a:xfrm flipH="1">
            <a:off x="3086100" y="4506595"/>
            <a:ext cx="6350" cy="436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8768080" y="3780155"/>
            <a:ext cx="12700" cy="124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8966200" y="2609533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8966200" y="2998470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8420418" y="2606676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8966200" y="2199958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9510713" y="2011680"/>
            <a:ext cx="1584325" cy="344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修改信息</a:t>
            </a:r>
          </a:p>
        </p:txBody>
      </p:sp>
      <p:sp>
        <p:nvSpPr>
          <p:cNvPr id="47" name="矩形 46"/>
          <p:cNvSpPr/>
          <p:nvPr/>
        </p:nvSpPr>
        <p:spPr>
          <a:xfrm>
            <a:off x="9510713" y="2422843"/>
            <a:ext cx="1584325" cy="344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添加信息</a:t>
            </a:r>
          </a:p>
        </p:txBody>
      </p:sp>
      <p:sp>
        <p:nvSpPr>
          <p:cNvPr id="48" name="矩形 47"/>
          <p:cNvSpPr/>
          <p:nvPr/>
        </p:nvSpPr>
        <p:spPr>
          <a:xfrm>
            <a:off x="9510713" y="2834958"/>
            <a:ext cx="1584325" cy="344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删除信息</a:t>
            </a:r>
          </a:p>
        </p:txBody>
      </p:sp>
      <p:sp>
        <p:nvSpPr>
          <p:cNvPr id="49" name="矩形 48"/>
          <p:cNvSpPr/>
          <p:nvPr/>
        </p:nvSpPr>
        <p:spPr>
          <a:xfrm>
            <a:off x="9312593" y="3602038"/>
            <a:ext cx="1584325" cy="344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地址</a:t>
            </a:r>
          </a:p>
        </p:txBody>
      </p:sp>
      <p:sp>
        <p:nvSpPr>
          <p:cNvPr id="51" name="矩形 50"/>
          <p:cNvSpPr/>
          <p:nvPr/>
        </p:nvSpPr>
        <p:spPr>
          <a:xfrm>
            <a:off x="9312593" y="4016375"/>
            <a:ext cx="1584325" cy="344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开放时间</a:t>
            </a:r>
          </a:p>
        </p:txBody>
      </p:sp>
      <p:sp>
        <p:nvSpPr>
          <p:cNvPr id="53" name="矩形 52"/>
          <p:cNvSpPr/>
          <p:nvPr/>
        </p:nvSpPr>
        <p:spPr>
          <a:xfrm>
            <a:off x="9312593" y="4854575"/>
            <a:ext cx="1584325" cy="344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简介</a:t>
            </a: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8785543" y="4627563"/>
            <a:ext cx="546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8768080" y="4189413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8785543" y="5027613"/>
            <a:ext cx="5461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4135438" y="2638108"/>
            <a:ext cx="0" cy="1647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4132263" y="2616041"/>
            <a:ext cx="3825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68" idx="3"/>
          </p:cNvCxnSpPr>
          <p:nvPr/>
        </p:nvCxnSpPr>
        <p:spPr>
          <a:xfrm>
            <a:off x="3911600" y="4290695"/>
            <a:ext cx="604838" cy="7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7178675" y="2317116"/>
            <a:ext cx="1230313" cy="558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博物馆信息管理</a:t>
            </a:r>
          </a:p>
        </p:txBody>
      </p:sp>
      <p:sp>
        <p:nvSpPr>
          <p:cNvPr id="66" name="矩形 65"/>
          <p:cNvSpPr/>
          <p:nvPr/>
        </p:nvSpPr>
        <p:spPr>
          <a:xfrm>
            <a:off x="7181533" y="4266249"/>
            <a:ext cx="846137" cy="309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浏览</a:t>
            </a:r>
          </a:p>
        </p:txBody>
      </p:sp>
      <p:cxnSp>
        <p:nvCxnSpPr>
          <p:cNvPr id="67" name="直接箭头连接符 66"/>
          <p:cNvCxnSpPr>
            <a:stCxn id="66" idx="3"/>
          </p:cNvCxnSpPr>
          <p:nvPr/>
        </p:nvCxnSpPr>
        <p:spPr>
          <a:xfrm>
            <a:off x="8027670" y="4421824"/>
            <a:ext cx="7397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菱形 67"/>
          <p:cNvSpPr/>
          <p:nvPr/>
        </p:nvSpPr>
        <p:spPr>
          <a:xfrm>
            <a:off x="2274888" y="4074795"/>
            <a:ext cx="1636712" cy="431800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TextBox 183"/>
          <p:cNvSpPr txBox="1">
            <a:spLocks noChangeArrowheads="1"/>
          </p:cNvSpPr>
          <p:nvPr/>
        </p:nvSpPr>
        <p:spPr bwMode="auto">
          <a:xfrm>
            <a:off x="2524125" y="4106545"/>
            <a:ext cx="115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/>
              <a:t>身份判断</a:t>
            </a:r>
          </a:p>
        </p:txBody>
      </p:sp>
      <p:cxnSp>
        <p:nvCxnSpPr>
          <p:cNvPr id="70" name="直接箭头连接符 69"/>
          <p:cNvCxnSpPr>
            <a:stCxn id="33" idx="2"/>
          </p:cNvCxnSpPr>
          <p:nvPr/>
        </p:nvCxnSpPr>
        <p:spPr>
          <a:xfrm flipH="1">
            <a:off x="3086100" y="5325745"/>
            <a:ext cx="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剪去单角的矩形 70"/>
          <p:cNvSpPr/>
          <p:nvPr/>
        </p:nvSpPr>
        <p:spPr>
          <a:xfrm>
            <a:off x="4534853" y="2389029"/>
            <a:ext cx="1951037" cy="427037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管理员</a:t>
            </a:r>
          </a:p>
        </p:txBody>
      </p:sp>
      <p:sp>
        <p:nvSpPr>
          <p:cNvPr id="73" name="剪去单角的矩形 72"/>
          <p:cNvSpPr/>
          <p:nvPr/>
        </p:nvSpPr>
        <p:spPr>
          <a:xfrm>
            <a:off x="4516438" y="4202589"/>
            <a:ext cx="1951037" cy="423069"/>
          </a:xfrm>
          <a:prstGeom prst="snip1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普通用户</a:t>
            </a:r>
          </a:p>
        </p:txBody>
      </p:sp>
      <p:cxnSp>
        <p:nvCxnSpPr>
          <p:cNvPr id="74" name="直接箭头连接符 73"/>
          <p:cNvCxnSpPr>
            <a:stCxn id="71" idx="0"/>
            <a:endCxn id="64" idx="1"/>
          </p:cNvCxnSpPr>
          <p:nvPr/>
        </p:nvCxnSpPr>
        <p:spPr>
          <a:xfrm flipV="1">
            <a:off x="6485890" y="2596119"/>
            <a:ext cx="692785" cy="6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73" idx="0"/>
            <a:endCxn id="66" idx="1"/>
          </p:cNvCxnSpPr>
          <p:nvPr/>
        </p:nvCxnSpPr>
        <p:spPr>
          <a:xfrm>
            <a:off x="6467475" y="4414124"/>
            <a:ext cx="714058" cy="6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2725738" y="1245870"/>
            <a:ext cx="723900" cy="6953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用户</a:t>
            </a:r>
          </a:p>
        </p:txBody>
      </p:sp>
      <p:sp>
        <p:nvSpPr>
          <p:cNvPr id="78" name="矩形 77"/>
          <p:cNvSpPr/>
          <p:nvPr/>
        </p:nvSpPr>
        <p:spPr>
          <a:xfrm>
            <a:off x="2635250" y="5778500"/>
            <a:ext cx="901700" cy="3270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退出</a:t>
            </a:r>
          </a:p>
        </p:txBody>
      </p:sp>
      <p:sp>
        <p:nvSpPr>
          <p:cNvPr id="81" name="矩形 80"/>
          <p:cNvSpPr/>
          <p:nvPr/>
        </p:nvSpPr>
        <p:spPr>
          <a:xfrm>
            <a:off x="9312592" y="4441825"/>
            <a:ext cx="1584325" cy="3444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</a:rPr>
              <a:t>费用</a:t>
            </a: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8768080" y="3780155"/>
            <a:ext cx="5445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 flipV="1">
            <a:off x="8966200" y="2195196"/>
            <a:ext cx="8842" cy="80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2"/>
          <p:cNvGrpSpPr>
            <a:grpSpLocks/>
          </p:cNvGrpSpPr>
          <p:nvPr/>
        </p:nvGrpSpPr>
        <p:grpSpPr bwMode="auto">
          <a:xfrm>
            <a:off x="388320" y="226242"/>
            <a:ext cx="5570519" cy="1108075"/>
            <a:chOff x="1092200" y="584200"/>
            <a:chExt cx="3854791" cy="1107996"/>
          </a:xfrm>
        </p:grpSpPr>
        <p:sp>
          <p:nvSpPr>
            <p:cNvPr id="91" name="文本框 3"/>
            <p:cNvSpPr txBox="1">
              <a:spLocks noChangeArrowheads="1"/>
            </p:cNvSpPr>
            <p:nvPr/>
          </p:nvSpPr>
          <p:spPr bwMode="auto">
            <a:xfrm>
              <a:off x="1092200" y="584200"/>
              <a:ext cx="1282700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600" dirty="0">
                  <a:solidFill>
                    <a:srgbClr val="0D5267"/>
                  </a:solidFill>
                  <a:latin typeface="Bauhaus 93" pitchFamily="82" charset="0"/>
                </a:rPr>
                <a:t>02</a:t>
              </a:r>
              <a:endParaRPr lang="zh-CN" altLang="en-US" sz="6600" dirty="0">
                <a:solidFill>
                  <a:srgbClr val="0D5267"/>
                </a:solidFill>
                <a:latin typeface="Bauhaus 93" pitchFamily="82" charset="0"/>
              </a:endParaRPr>
            </a:p>
          </p:txBody>
        </p:sp>
        <p:sp>
          <p:nvSpPr>
            <p:cNvPr id="92" name="文本框 4"/>
            <p:cNvSpPr txBox="1">
              <a:spLocks noChangeArrowheads="1"/>
            </p:cNvSpPr>
            <p:nvPr/>
          </p:nvSpPr>
          <p:spPr bwMode="auto">
            <a:xfrm>
              <a:off x="2097427" y="783509"/>
              <a:ext cx="2849564" cy="52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0D5267"/>
                  </a:solidFill>
                  <a:latin typeface="Microsoft JhengHei" pitchFamily="34" charset="-120"/>
                  <a:ea typeface="Microsoft JhengHei" pitchFamily="34" charset="-120"/>
                </a:rPr>
                <a:t>博物馆展览网站功能设计</a:t>
              </a:r>
            </a:p>
          </p:txBody>
        </p:sp>
        <p:sp>
          <p:nvSpPr>
            <p:cNvPr id="93" name="矩形 10"/>
            <p:cNvSpPr>
              <a:spLocks noChangeArrowheads="1"/>
            </p:cNvSpPr>
            <p:nvPr/>
          </p:nvSpPr>
          <p:spPr bwMode="auto">
            <a:xfrm>
              <a:off x="2154236" y="1254725"/>
              <a:ext cx="624744" cy="307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itchFamily="34" charset="0"/>
                </a:rPr>
                <a:t>流程设计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29988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780</Words>
  <Application>Microsoft Macintosh PowerPoint</Application>
  <PresentationFormat>Widescreen</PresentationFormat>
  <Paragraphs>136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Microsoft JhengHei</vt:lpstr>
      <vt:lpstr>微软雅黑</vt:lpstr>
      <vt:lpstr>Microsoft YaHei UI</vt:lpstr>
      <vt:lpstr>Microsoft YaHei UI Light</vt:lpstr>
      <vt:lpstr>Segoe UI Light</vt:lpstr>
      <vt:lpstr>Arial</vt:lpstr>
      <vt:lpstr>Bauhaus 93</vt:lpstr>
      <vt:lpstr>Calibri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Yijing Tan</cp:lastModifiedBy>
  <cp:revision>99</cp:revision>
  <dcterms:created xsi:type="dcterms:W3CDTF">2015-07-31T01:43:02Z</dcterms:created>
  <dcterms:modified xsi:type="dcterms:W3CDTF">2020-08-09T20:02:10Z</dcterms:modified>
</cp:coreProperties>
</file>